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22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-1520" y="-9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3284890-85D2-4D7B-8EF5-15A9C1DB8F42}" type="datetimeFigureOut">
              <a:rPr lang="en-US" smtClean="0"/>
              <a:t>11/10/16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34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11/10/16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522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6764DA5-CD3D-4590-A511-FCD3BC7A793E}" type="datetimeFigureOut">
              <a:rPr lang="en-US" smtClean="0"/>
              <a:t>11/10/16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452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11/10/16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44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6F822A4-8DA6-4447-9B1F-C5DB58435268}" type="datetimeFigureOut">
              <a:rPr lang="en-US" smtClean="0"/>
              <a:t>11/10/16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37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11/10/16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712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11/10/16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935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11/10/16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95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11/10/16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243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A16AA21-1863-4931-97CB-99D0A168701B}" type="datetimeFigureOut">
              <a:rPr lang="en-US" smtClean="0"/>
              <a:t>11/10/16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75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11/10/16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49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11/10/16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526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68278" y="3762022"/>
            <a:ext cx="10993549" cy="1475013"/>
          </a:xfrm>
        </p:spPr>
        <p:txBody>
          <a:bodyPr>
            <a:noAutofit/>
          </a:bodyPr>
          <a:lstStyle/>
          <a:p>
            <a:r>
              <a:rPr lang="es-ES_tradnl" sz="6600" b="1" dirty="0">
                <a:solidFill>
                  <a:schemeClr val="bg1"/>
                </a:solidFill>
              </a:rPr>
              <a:t>Sanciones y delitos electorales</a:t>
            </a:r>
            <a:endParaRPr lang="es-MX" sz="6600" dirty="0">
              <a:solidFill>
                <a:schemeClr val="bg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XV ASAMBLEA GENERAL DE LA CONFEDERACIÓN PARLAMENTARIA DE LAS AMÉRICAS (COPA)</a:t>
            </a:r>
            <a:endParaRPr lang="es-MX" dirty="0"/>
          </a:p>
        </p:txBody>
      </p:sp>
      <p:sp>
        <p:nvSpPr>
          <p:cNvPr id="5" name="CuadroTexto 4"/>
          <p:cNvSpPr txBox="1"/>
          <p:nvPr/>
        </p:nvSpPr>
        <p:spPr>
          <a:xfrm>
            <a:off x="348343" y="6435074"/>
            <a:ext cx="2119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Salta, Argentina</a:t>
            </a:r>
            <a:endParaRPr lang="es-MX" dirty="0"/>
          </a:p>
        </p:txBody>
      </p:sp>
      <p:sp>
        <p:nvSpPr>
          <p:cNvPr id="6" name="CuadroTexto 5"/>
          <p:cNvSpPr txBox="1"/>
          <p:nvPr/>
        </p:nvSpPr>
        <p:spPr>
          <a:xfrm>
            <a:off x="7736114" y="6435074"/>
            <a:ext cx="4455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Fernando </a:t>
            </a:r>
            <a:r>
              <a:rPr lang="es-ES_tradnl" dirty="0" err="1"/>
              <a:t>Agíss</a:t>
            </a:r>
            <a:r>
              <a:rPr lang="es-ES_tradnl" dirty="0"/>
              <a:t> Bitar - agissbitar@gmail.com</a:t>
            </a:r>
            <a:endParaRPr lang="es-MX" dirty="0"/>
          </a:p>
        </p:txBody>
      </p:sp>
      <p:pic>
        <p:nvPicPr>
          <p:cNvPr id="7" name="Imagen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771" y="758476"/>
            <a:ext cx="1219201" cy="1398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3366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1197" y="654692"/>
            <a:ext cx="9763902" cy="831234"/>
          </a:xfrm>
        </p:spPr>
        <p:txBody>
          <a:bodyPr/>
          <a:lstStyle/>
          <a:p>
            <a:r>
              <a:rPr lang="es-ES_tradnl" b="1" dirty="0"/>
              <a:t>I. Diagnóstico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1197" y="2121408"/>
            <a:ext cx="9778420" cy="405079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s-ES_tradnl" sz="2000" dirty="0"/>
              <a:t>Los cargos públicos o de elección popular se perciben como un negocio. Los índices de corrupción se han elevado en la región de AL. </a:t>
            </a:r>
            <a:endParaRPr lang="es-MX" sz="2000" dirty="0"/>
          </a:p>
          <a:p>
            <a:pPr>
              <a:lnSpc>
                <a:spcPct val="120000"/>
              </a:lnSpc>
            </a:pPr>
            <a:r>
              <a:rPr lang="es-ES_tradnl" sz="2000" dirty="0"/>
              <a:t>El fin justifica los medios, se elevan las trampas para cometer faltas o incluso delitos electorales. </a:t>
            </a:r>
            <a:endParaRPr lang="es-MX" sz="2000" dirty="0"/>
          </a:p>
          <a:p>
            <a:pPr lvl="2">
              <a:lnSpc>
                <a:spcPct val="120000"/>
              </a:lnSpc>
              <a:buFont typeface="Wingdings" charset="2"/>
              <a:buChar char="Ø"/>
            </a:pPr>
            <a:r>
              <a:rPr lang="es-ES_tradnl" sz="2000" dirty="0" smtClean="0"/>
              <a:t>Rebasar </a:t>
            </a:r>
            <a:r>
              <a:rPr lang="es-ES_tradnl" sz="2000" dirty="0"/>
              <a:t>tope de gastos de campaña</a:t>
            </a:r>
            <a:endParaRPr lang="es-MX" sz="2000" dirty="0"/>
          </a:p>
          <a:p>
            <a:pPr lvl="2">
              <a:lnSpc>
                <a:spcPct val="120000"/>
              </a:lnSpc>
              <a:buFont typeface="Wingdings" charset="2"/>
              <a:buChar char="Ø"/>
            </a:pPr>
            <a:r>
              <a:rPr lang="es-ES_tradnl" sz="2000" dirty="0"/>
              <a:t>Compra y coacción del voto</a:t>
            </a:r>
            <a:endParaRPr lang="es-MX" sz="2000" dirty="0"/>
          </a:p>
          <a:p>
            <a:pPr lvl="2">
              <a:lnSpc>
                <a:spcPct val="120000"/>
              </a:lnSpc>
              <a:buFont typeface="Wingdings" charset="2"/>
              <a:buChar char="Ø"/>
            </a:pPr>
            <a:r>
              <a:rPr lang="es-ES_tradnl" sz="2000" dirty="0"/>
              <a:t>Acarreo de votantes</a:t>
            </a:r>
            <a:endParaRPr lang="es-MX" sz="2000" dirty="0"/>
          </a:p>
          <a:p>
            <a:pPr lvl="2">
              <a:lnSpc>
                <a:spcPct val="120000"/>
              </a:lnSpc>
              <a:buFont typeface="Wingdings" charset="2"/>
              <a:buChar char="Ø"/>
            </a:pPr>
            <a:r>
              <a:rPr lang="es-ES_tradnl" sz="2000" dirty="0"/>
              <a:t>Donaciones permitidas, pero por encima de los límites</a:t>
            </a:r>
            <a:endParaRPr lang="es-MX" sz="2000" dirty="0"/>
          </a:p>
          <a:p>
            <a:pPr lvl="2">
              <a:lnSpc>
                <a:spcPct val="120000"/>
              </a:lnSpc>
              <a:buFont typeface="Wingdings" charset="2"/>
              <a:buChar char="Ø"/>
            </a:pPr>
            <a:r>
              <a:rPr lang="es-ES_tradnl" sz="2000" dirty="0"/>
              <a:t>Obtención de recursos de procedencia ilícita para el gasto de campañas</a:t>
            </a:r>
            <a:endParaRPr lang="es-MX" sz="2000" dirty="0"/>
          </a:p>
          <a:p>
            <a:pPr marL="0" indent="0">
              <a:lnSpc>
                <a:spcPct val="120000"/>
              </a:lnSpc>
              <a:buNone/>
            </a:pPr>
            <a:endParaRPr lang="es-MX" dirty="0"/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571" y="4773359"/>
            <a:ext cx="1219201" cy="1398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3048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1197" y="2121408"/>
            <a:ext cx="9521374" cy="4050792"/>
          </a:xfrm>
        </p:spPr>
        <p:txBody>
          <a:bodyPr>
            <a:normAutofit/>
          </a:bodyPr>
          <a:lstStyle/>
          <a:p>
            <a:r>
              <a:rPr lang="es-ES_tradnl" dirty="0"/>
              <a:t>Se percibe un debilitamiento institucional de las autoridades electorales: en AL sólo un 44% de los ciudadanos les tiene confianza. </a:t>
            </a:r>
            <a:endParaRPr lang="es-MX" dirty="0"/>
          </a:p>
          <a:p>
            <a:pPr marL="0" indent="0">
              <a:buNone/>
            </a:pPr>
            <a:endParaRPr lang="es-ES_tradnl" sz="1800" dirty="0" smtClean="0"/>
          </a:p>
          <a:p>
            <a:r>
              <a:rPr lang="es-ES_tradnl" sz="1800" dirty="0" smtClean="0"/>
              <a:t>Impunidad</a:t>
            </a:r>
            <a:r>
              <a:rPr lang="es-ES_tradnl" sz="1800" dirty="0"/>
              <a:t>:</a:t>
            </a:r>
            <a:endParaRPr lang="es-MX" sz="1800" dirty="0"/>
          </a:p>
          <a:p>
            <a:pPr marL="0" indent="0">
              <a:buNone/>
            </a:pPr>
            <a:r>
              <a:rPr lang="es-ES_tradnl" sz="1800" dirty="0"/>
              <a:t>    Poco se denuncia, pero cuando hay, generalmente no pasa nada.</a:t>
            </a:r>
            <a:endParaRPr lang="es-MX" sz="1800" dirty="0"/>
          </a:p>
          <a:p>
            <a:pPr marL="0" indent="0">
              <a:buNone/>
            </a:pPr>
            <a:r>
              <a:rPr lang="es-ES_tradnl" sz="1800" dirty="0"/>
              <a:t>    Estructuras débiles de persecución</a:t>
            </a:r>
            <a:endParaRPr lang="es-MX" sz="1800" dirty="0"/>
          </a:p>
          <a:p>
            <a:pPr marL="0" indent="0">
              <a:buNone/>
            </a:pPr>
            <a:r>
              <a:rPr lang="es-ES_tradnl" sz="1800" dirty="0"/>
              <a:t>    La tipificación del delito es inadecuada</a:t>
            </a:r>
            <a:endParaRPr lang="es-MX" sz="1800" dirty="0"/>
          </a:p>
          <a:p>
            <a:pPr marL="0" indent="0">
              <a:buNone/>
            </a:pPr>
            <a:r>
              <a:rPr lang="es-ES_tradnl" sz="1800" dirty="0"/>
              <a:t> </a:t>
            </a:r>
            <a:endParaRPr lang="es-MX" sz="1800" dirty="0"/>
          </a:p>
          <a:p>
            <a:r>
              <a:rPr lang="es-ES_tradnl" sz="1800" dirty="0"/>
              <a:t>El régimen de sanciones no esta concebido para desincentivar la comisión de faltas: está enfocado en multas de carácter económico.</a:t>
            </a:r>
            <a:endParaRPr lang="es-MX" sz="1800" dirty="0"/>
          </a:p>
          <a:p>
            <a:pPr algn="just"/>
            <a:endParaRPr lang="es-MX" sz="1800" dirty="0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711197" y="654692"/>
            <a:ext cx="9763902" cy="8312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_tradnl" b="1" dirty="0"/>
              <a:t>I. Diagnóstico</a:t>
            </a:r>
            <a:endParaRPr lang="es-MX" dirty="0"/>
          </a:p>
        </p:txBody>
      </p:sp>
      <p:pic>
        <p:nvPicPr>
          <p:cNvPr id="8" name="Imagen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571" y="4773359"/>
            <a:ext cx="1219201" cy="1398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2510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5715" y="484632"/>
            <a:ext cx="9763902" cy="923254"/>
          </a:xfrm>
        </p:spPr>
        <p:txBody>
          <a:bodyPr/>
          <a:lstStyle/>
          <a:p>
            <a:r>
              <a:rPr lang="es-ES_tradnl" b="1" dirty="0"/>
              <a:t>II. Centro de la problemática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1197" y="2121408"/>
            <a:ext cx="9778420" cy="405079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_tradnl" dirty="0"/>
              <a:t>Conocer la sanción de antemano permite valorar el costo - beneficio.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MX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_tradnl" dirty="0"/>
              <a:t> Conductas encubiertas difíciles de probar.</a:t>
            </a:r>
            <a:endParaRPr lang="es-MX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ES_tradnl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_tradnl" dirty="0"/>
              <a:t> Normas imposibles de verificar cumplimiento.</a:t>
            </a:r>
            <a:endParaRPr lang="es-MX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ES_tradnl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_tradnl" dirty="0"/>
              <a:t> Normas que no son acordes con la realidad.</a:t>
            </a:r>
            <a:endParaRPr lang="es-MX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ES_tradnl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_tradnl" dirty="0"/>
              <a:t> El centro de imputación: cuando se sanciona únicamente a partidos políticos.</a:t>
            </a:r>
            <a:endParaRPr lang="es-MX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s-ES_tradnl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s-ES_tradnl" dirty="0"/>
              <a:t> Régimen de sanciones que no inhibe conductas ilícitas.</a:t>
            </a:r>
            <a:endParaRPr lang="es-MX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MX" sz="1600" dirty="0"/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571" y="4773359"/>
            <a:ext cx="1219201" cy="1398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6613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5715" y="600744"/>
            <a:ext cx="9763902" cy="763597"/>
          </a:xfrm>
        </p:spPr>
        <p:txBody>
          <a:bodyPr/>
          <a:lstStyle/>
          <a:p>
            <a:r>
              <a:rPr lang="es-ES_tradnl" b="1" dirty="0"/>
              <a:t>III. Solución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1197" y="2353632"/>
            <a:ext cx="9778420" cy="4050792"/>
          </a:xfrm>
        </p:spPr>
        <p:txBody>
          <a:bodyPr>
            <a:noAutofit/>
          </a:bodyPr>
          <a:lstStyle/>
          <a:p>
            <a:pPr algn="just"/>
            <a:r>
              <a:rPr lang="es-ES_tradnl" sz="2400" dirty="0"/>
              <a:t>Centro de imputación en personas (dirigentes, militantes, candidatos y servidores públicos). </a:t>
            </a:r>
            <a:endParaRPr lang="es-ES_tradnl" sz="2400" dirty="0" smtClean="0"/>
          </a:p>
          <a:p>
            <a:pPr marL="0" indent="0" algn="just">
              <a:buNone/>
            </a:pPr>
            <a:endParaRPr lang="es-MX" sz="2400" dirty="0"/>
          </a:p>
          <a:p>
            <a:pPr algn="just"/>
            <a:r>
              <a:rPr lang="es-ES_tradnl" sz="2400" dirty="0" smtClean="0"/>
              <a:t>Sanciones</a:t>
            </a:r>
            <a:r>
              <a:rPr lang="es-ES_tradnl" sz="2400" dirty="0"/>
              <a:t>, no necesariamente </a:t>
            </a:r>
            <a:r>
              <a:rPr lang="es-ES_tradnl" sz="2400" dirty="0" smtClean="0"/>
              <a:t>económicas: </a:t>
            </a:r>
            <a:endParaRPr lang="es-MX" sz="2400" dirty="0"/>
          </a:p>
          <a:p>
            <a:pPr lvl="1" algn="just">
              <a:buFont typeface="Wingdings" charset="2"/>
              <a:buChar char="Ø"/>
            </a:pPr>
            <a:r>
              <a:rPr lang="es-ES_tradnl" sz="2400" dirty="0"/>
              <a:t>Imposibilidad de postular candidatos (pérdida o cancelación de registro).</a:t>
            </a:r>
            <a:endParaRPr lang="es-MX" sz="2400" dirty="0"/>
          </a:p>
          <a:p>
            <a:pPr lvl="1" algn="just">
              <a:buFont typeface="Wingdings" charset="2"/>
              <a:buChar char="Ø"/>
            </a:pPr>
            <a:r>
              <a:rPr lang="es-ES_tradnl" sz="2400" dirty="0"/>
              <a:t>Anulación del resultado </a:t>
            </a:r>
            <a:r>
              <a:rPr lang="es-ES_tradnl" sz="2400" dirty="0"/>
              <a:t>electoral (CON responsables </a:t>
            </a:r>
            <a:r>
              <a:rPr lang="es-ES_tradnl" sz="2400" dirty="0" smtClean="0"/>
              <a:t>directos).</a:t>
            </a:r>
            <a:endParaRPr lang="es-MX" sz="2400" dirty="0"/>
          </a:p>
          <a:p>
            <a:pPr lvl="1" algn="just">
              <a:buFont typeface="Wingdings" charset="2"/>
              <a:buChar char="Ø"/>
            </a:pPr>
            <a:r>
              <a:rPr lang="es-ES_tradnl" sz="2400" dirty="0" smtClean="0"/>
              <a:t>Ilegibilidad </a:t>
            </a:r>
            <a:r>
              <a:rPr lang="es-ES_tradnl" sz="2400" dirty="0"/>
              <a:t>(candidato y partido político)</a:t>
            </a:r>
            <a:endParaRPr lang="es-MX" sz="2400" dirty="0"/>
          </a:p>
          <a:p>
            <a:pPr lvl="1" algn="just">
              <a:buFont typeface="Wingdings" charset="2"/>
              <a:buChar char="Ø"/>
            </a:pPr>
            <a:r>
              <a:rPr lang="es-ES_tradnl" sz="2400" dirty="0"/>
              <a:t>Revocación del mandato</a:t>
            </a:r>
            <a:endParaRPr lang="es-MX" sz="2400" dirty="0"/>
          </a:p>
          <a:p>
            <a:pPr lvl="1" algn="just">
              <a:buFont typeface="Wingdings" charset="2"/>
              <a:buChar char="Ø"/>
            </a:pPr>
            <a:r>
              <a:rPr lang="es-ES_tradnl" sz="2400" dirty="0"/>
              <a:t>Privación de la libertad</a:t>
            </a:r>
            <a:endParaRPr lang="es-MX" sz="2400" dirty="0"/>
          </a:p>
          <a:p>
            <a:pPr marL="0" indent="0" algn="just">
              <a:buNone/>
            </a:pPr>
            <a:endParaRPr lang="es-MX" sz="1600" dirty="0"/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571" y="4773359"/>
            <a:ext cx="1219201" cy="1398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94022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5715" y="600744"/>
            <a:ext cx="9763902" cy="763597"/>
          </a:xfrm>
        </p:spPr>
        <p:txBody>
          <a:bodyPr/>
          <a:lstStyle/>
          <a:p>
            <a:r>
              <a:rPr lang="es-ES_tradnl" b="1" dirty="0"/>
              <a:t>III. Solución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1197" y="2353632"/>
            <a:ext cx="9778420" cy="4050792"/>
          </a:xfrm>
        </p:spPr>
        <p:txBody>
          <a:bodyPr>
            <a:noAutofit/>
          </a:bodyPr>
          <a:lstStyle/>
          <a:p>
            <a:pPr algn="just"/>
            <a:r>
              <a:rPr lang="es-ES_tradnl" sz="2400" dirty="0" smtClean="0"/>
              <a:t>Enfoque </a:t>
            </a:r>
            <a:r>
              <a:rPr lang="es-ES_tradnl" sz="2400" dirty="0"/>
              <a:t>en el gasto, no en el ingreso (monitoreo de medios de comunicación)</a:t>
            </a:r>
            <a:r>
              <a:rPr lang="es-ES_tradnl" sz="2400" dirty="0" smtClean="0"/>
              <a:t>.</a:t>
            </a:r>
          </a:p>
          <a:p>
            <a:pPr marL="0" indent="0" algn="just">
              <a:buNone/>
            </a:pPr>
            <a:endParaRPr lang="es-MX" sz="2400" dirty="0"/>
          </a:p>
          <a:p>
            <a:pPr algn="just"/>
            <a:r>
              <a:rPr lang="es-ES_tradnl" sz="2400" dirty="0"/>
              <a:t>Técnicas modernas de aplicación e interpretación de la norma (</a:t>
            </a:r>
            <a:r>
              <a:rPr lang="es-ES_tradnl" sz="2400" i="1" dirty="0"/>
              <a:t>culpa in vigilando).</a:t>
            </a:r>
            <a:r>
              <a:rPr lang="es-ES_tradnl" sz="2400" dirty="0"/>
              <a:t> </a:t>
            </a:r>
            <a:endParaRPr lang="es-ES_tradnl" sz="2400" dirty="0" smtClean="0"/>
          </a:p>
          <a:p>
            <a:pPr algn="just"/>
            <a:endParaRPr lang="es-MX" sz="2400" dirty="0"/>
          </a:p>
          <a:p>
            <a:pPr algn="just"/>
            <a:r>
              <a:rPr lang="es-ES_tradnl" sz="2400" dirty="0"/>
              <a:t>Fortalecimiento institucional (autonomía, transparencia y legitimación en el actuar) </a:t>
            </a:r>
            <a:endParaRPr lang="es-MX" sz="2400" dirty="0"/>
          </a:p>
          <a:p>
            <a:pPr algn="just"/>
            <a:endParaRPr lang="es-MX" sz="1600" dirty="0"/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571" y="4773359"/>
            <a:ext cx="1219201" cy="1398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3725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5715" y="484632"/>
            <a:ext cx="9763902" cy="937768"/>
          </a:xfrm>
        </p:spPr>
        <p:txBody>
          <a:bodyPr/>
          <a:lstStyle/>
          <a:p>
            <a:r>
              <a:rPr lang="es-ES_tradnl" b="1" dirty="0"/>
              <a:t>IV. Conclusión: bienes a proteger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1197" y="2121408"/>
            <a:ext cx="9778420" cy="4050792"/>
          </a:xfrm>
        </p:spPr>
        <p:txBody>
          <a:bodyPr>
            <a:noAutofit/>
          </a:bodyPr>
          <a:lstStyle/>
          <a:p>
            <a:r>
              <a:rPr lang="es-ES_tradnl" sz="2800" dirty="0"/>
              <a:t>Prevalezca la voluntad genuina del </a:t>
            </a:r>
            <a:r>
              <a:rPr lang="es-ES_tradnl" sz="2800"/>
              <a:t>elector</a:t>
            </a:r>
            <a:r>
              <a:rPr lang="es-ES_tradnl" sz="2800" smtClean="0"/>
              <a:t>.</a:t>
            </a:r>
          </a:p>
          <a:p>
            <a:pPr marL="0" indent="0">
              <a:buNone/>
            </a:pPr>
            <a:endParaRPr lang="es-MX" sz="2800" dirty="0"/>
          </a:p>
          <a:p>
            <a:r>
              <a:rPr lang="es-ES_tradnl" sz="2800" dirty="0"/>
              <a:t>Legitimidad de nuestros gobernantes, no se trata solo de ganar una elección, sino de ganar en un marco donde se cumplen las reglas de la competencia.</a:t>
            </a:r>
            <a:endParaRPr lang="es-MX" sz="2800" dirty="0"/>
          </a:p>
          <a:p>
            <a:pPr marL="0" indent="0" algn="just">
              <a:buNone/>
            </a:pPr>
            <a:r>
              <a:rPr lang="es-ES_tradnl" sz="2800" dirty="0"/>
              <a:t> </a:t>
            </a:r>
            <a:endParaRPr lang="es-MX" sz="2800" dirty="0"/>
          </a:p>
          <a:p>
            <a:pPr algn="just"/>
            <a:endParaRPr lang="es-MX" sz="2800" dirty="0"/>
          </a:p>
        </p:txBody>
      </p:sp>
      <p:sp>
        <p:nvSpPr>
          <p:cNvPr id="4" name="CuadroTexto 3"/>
          <p:cNvSpPr txBox="1"/>
          <p:nvPr/>
        </p:nvSpPr>
        <p:spPr>
          <a:xfrm flipH="1">
            <a:off x="5753258" y="5065486"/>
            <a:ext cx="41561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Gracias, </a:t>
            </a:r>
          </a:p>
          <a:p>
            <a:endParaRPr lang="es-ES_tradnl" dirty="0"/>
          </a:p>
          <a:p>
            <a:endParaRPr lang="es-MX" dirty="0"/>
          </a:p>
          <a:p>
            <a:r>
              <a:rPr lang="es-ES_tradnl" dirty="0"/>
              <a:t>Fernando </a:t>
            </a:r>
            <a:r>
              <a:rPr lang="es-ES_tradnl" dirty="0" err="1"/>
              <a:t>Agíss</a:t>
            </a:r>
            <a:r>
              <a:rPr lang="es-ES_tradnl" dirty="0"/>
              <a:t> </a:t>
            </a:r>
            <a:endParaRPr lang="es-ES_tradnl" dirty="0" smtClean="0"/>
          </a:p>
          <a:p>
            <a:r>
              <a:rPr lang="es-ES_tradnl" dirty="0" err="1" smtClean="0"/>
              <a:t>agissbitar</a:t>
            </a:r>
            <a:r>
              <a:rPr lang="es-ES_tradnl" dirty="0" err="1"/>
              <a:t>@gmail.com</a:t>
            </a:r>
            <a:endParaRPr lang="es-MX" dirty="0"/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571" y="4773359"/>
            <a:ext cx="1219201" cy="1398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2524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66</TotalTime>
  <Words>338</Words>
  <Application>Microsoft Macintosh PowerPoint</Application>
  <PresentationFormat>Personalizado</PresentationFormat>
  <Paragraphs>58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Dividendo</vt:lpstr>
      <vt:lpstr>Sanciones y delitos electorales</vt:lpstr>
      <vt:lpstr>I. Diagnóstico</vt:lpstr>
      <vt:lpstr>Presentación de PowerPoint</vt:lpstr>
      <vt:lpstr>II. Centro de la problemática </vt:lpstr>
      <vt:lpstr>III. Solución</vt:lpstr>
      <vt:lpstr>III. Solución</vt:lpstr>
      <vt:lpstr>IV. Conclusión: bienes a proteger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Sanciones y delitos electorales</dc:title>
  <dc:creator>marla cortes</dc:creator>
  <cp:lastModifiedBy>windows</cp:lastModifiedBy>
  <cp:revision>8</cp:revision>
  <dcterms:created xsi:type="dcterms:W3CDTF">2016-10-11T17:36:34Z</dcterms:created>
  <dcterms:modified xsi:type="dcterms:W3CDTF">2016-10-11T19:45:17Z</dcterms:modified>
</cp:coreProperties>
</file>